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90730b66d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90730b66d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634680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634680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b10264ef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b10264ef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9b10264ef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9b10264ef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b10264ef3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b10264ef3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9b10264ef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9b10264ef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a46d9feb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a46d9feb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8169d32b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8169d32b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9b10264ef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9b10264ef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a46d9feb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a46d9feb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169d32be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169d32be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9b10264e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9b10264e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9b10264e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9b10264e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a46d9feb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a46d9feb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46d9feb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a46d9feb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8169d32b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8169d32b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490730b66d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490730b66d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9b10264ef3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9b10264ef3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90730b66d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490730b66d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169d32b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169d32b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b10264ef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b10264ef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1726038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1726038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9b10264ef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9b10264ef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8169d32b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8169d32b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169d32be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169d32b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8169d32b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8169d32b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htmw/F2025-Async/wik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000000"/>
                </a:solidFill>
              </a:rPr>
              <a:t>Curated For You By You</a:t>
            </a:r>
            <a:endParaRPr>
              <a:solidFill>
                <a:srgbClr val="000000"/>
              </a:solidFill>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2"/>
                </a:solidFill>
              </a:rPr>
              <a:t>Team : Cache Me If You Can</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MVP Feature Prioritization</a:t>
            </a:r>
            <a:endParaRPr/>
          </a:p>
        </p:txBody>
      </p:sp>
      <p:sp>
        <p:nvSpPr>
          <p:cNvPr id="199" name="Google Shape;199;p22"/>
          <p:cNvSpPr txBox="1"/>
          <p:nvPr>
            <p:ph idx="1" type="body"/>
          </p:nvPr>
        </p:nvSpPr>
        <p:spPr>
          <a:xfrm>
            <a:off x="727650" y="1800200"/>
            <a:ext cx="7688700" cy="25695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1200"/>
              </a:spcBef>
              <a:spcAft>
                <a:spcPts val="0"/>
              </a:spcAft>
              <a:buClr>
                <a:srgbClr val="000000"/>
              </a:buClr>
              <a:buSzPts val="1300"/>
              <a:buFont typeface="Arial"/>
              <a:buChar char="●"/>
            </a:pPr>
            <a:r>
              <a:rPr b="1" lang="en">
                <a:solidFill>
                  <a:srgbClr val="000000"/>
                </a:solidFill>
              </a:rPr>
              <a:t>Feature Name:</a:t>
            </a:r>
            <a:r>
              <a:rPr lang="en">
                <a:solidFill>
                  <a:srgbClr val="000000"/>
                </a:solidFill>
              </a:rPr>
              <a:t> Location and Genre Based Search</a:t>
            </a:r>
            <a:br>
              <a:rPr lang="en">
                <a:solidFill>
                  <a:srgbClr val="000000"/>
                </a:solidFill>
              </a:rPr>
            </a:b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Purpose: Searching Capabilities for Music Artist</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User story: As a User, I want to search for artists using a specific location and music genre, so that when I complete the search, I’m provided with a list of artists who are from that location and perform that genre. </a:t>
            </a:r>
            <a:br>
              <a:rPr lang="en" sz="1300">
                <a:solidFill>
                  <a:srgbClr val="000000"/>
                </a:solidFill>
              </a:rPr>
            </a:br>
            <a:endParaRPr sz="1300">
              <a:solidFill>
                <a:srgbClr val="000000"/>
              </a:solidFill>
            </a:endParaRPr>
          </a:p>
          <a:p>
            <a:pPr indent="-311150" lvl="0" marL="457200" rtl="0" algn="l">
              <a:lnSpc>
                <a:spcPct val="95000"/>
              </a:lnSpc>
              <a:spcBef>
                <a:spcPts val="0"/>
              </a:spcBef>
              <a:spcAft>
                <a:spcPts val="0"/>
              </a:spcAft>
              <a:buClr>
                <a:srgbClr val="000000"/>
              </a:buClr>
              <a:buSzPts val="1300"/>
              <a:buFont typeface="Arial"/>
              <a:buChar char="●"/>
            </a:pPr>
            <a:r>
              <a:rPr b="1" lang="en">
                <a:solidFill>
                  <a:srgbClr val="000000"/>
                </a:solidFill>
              </a:rPr>
              <a:t>Feature Name:</a:t>
            </a:r>
            <a:r>
              <a:rPr lang="en">
                <a:solidFill>
                  <a:srgbClr val="000000"/>
                </a:solidFill>
              </a:rPr>
              <a:t> Artist Music Listing</a:t>
            </a:r>
            <a:br>
              <a:rPr lang="en">
                <a:solidFill>
                  <a:srgbClr val="000000"/>
                </a:solidFill>
              </a:rPr>
            </a:b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Purpose: Provide Artist Music Collection</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User story: As a User, when I search an artist using the application, I want to be able to click on an artist, so that I can see their discography</a:t>
            </a:r>
            <a:br>
              <a:rPr lang="en" sz="1300">
                <a:solidFill>
                  <a:srgbClr val="000000"/>
                </a:solidFill>
              </a:rPr>
            </a:b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Algorithms:</a:t>
            </a:r>
            <a:endParaRPr/>
          </a:p>
        </p:txBody>
      </p:sp>
      <p:sp>
        <p:nvSpPr>
          <p:cNvPr id="205" name="Google Shape;205;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Resolution / Deduplication: cleaning and removing dupes from our corpus of data</a:t>
            </a:r>
            <a:endParaRPr/>
          </a:p>
          <a:p>
            <a:pPr indent="0" lvl="0" marL="0" rtl="0" algn="l">
              <a:spcBef>
                <a:spcPts val="1200"/>
              </a:spcBef>
              <a:spcAft>
                <a:spcPts val="0"/>
              </a:spcAft>
              <a:buNone/>
            </a:pPr>
            <a:r>
              <a:rPr lang="en"/>
              <a:t>Hybrid Ranking (RRF): merging tables of similar genres on location proximity and popularity</a:t>
            </a:r>
            <a:endParaRPr/>
          </a:p>
          <a:p>
            <a:pPr indent="0" lvl="0" marL="0" rtl="0" algn="l">
              <a:spcBef>
                <a:spcPts val="1200"/>
              </a:spcBef>
              <a:spcAft>
                <a:spcPts val="1200"/>
              </a:spcAft>
              <a:buNone/>
            </a:pPr>
            <a:r>
              <a:rPr lang="en"/>
              <a:t>Inverted Index: classic search engine implementation, used to search for band name, genre, location, and/or description</a:t>
            </a:r>
            <a:endParaRPr/>
          </a:p>
        </p:txBody>
      </p:sp>
      <p:sp>
        <p:nvSpPr>
          <p:cNvPr id="206" name="Google Shape;206;p23"/>
          <p:cNvSpPr txBox="1"/>
          <p:nvPr/>
        </p:nvSpPr>
        <p:spPr>
          <a:xfrm>
            <a:off x="8229600" y="307425"/>
            <a:ext cx="9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CM</a:t>
            </a:r>
            <a:endParaRPr sz="13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REST API</a:t>
            </a:r>
            <a:endParaRPr/>
          </a:p>
        </p:txBody>
      </p:sp>
      <p:sp>
        <p:nvSpPr>
          <p:cNvPr id="212" name="Google Shape;212;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 heart of the backend is a REST API that’s queryable through HTTP GET requests. Data is accessed from our local repository of artists and then transformed into a JSON payload.</a:t>
            </a:r>
            <a:endParaRPr/>
          </a:p>
          <a:p>
            <a:pPr indent="0" lvl="0" marL="0" rtl="0" algn="l">
              <a:spcBef>
                <a:spcPts val="1200"/>
              </a:spcBef>
              <a:spcAft>
                <a:spcPts val="0"/>
              </a:spcAft>
              <a:buNone/>
            </a:pPr>
            <a:r>
              <a:rPr lang="en"/>
              <a:t>We’ve expanded the dataset and endpoints considerably since Sprint 1.</a:t>
            </a:r>
            <a:endParaRPr/>
          </a:p>
          <a:p>
            <a:pPr indent="0" lvl="0" marL="0" rtl="0" algn="l">
              <a:spcBef>
                <a:spcPts val="1200"/>
              </a:spcBef>
              <a:spcAft>
                <a:spcPts val="1200"/>
              </a:spcAft>
              <a:buNone/>
            </a:pPr>
            <a:r>
              <a:rPr i="1" lang="en"/>
              <a:t>/ - (root that returns the current API spec and version)</a:t>
            </a:r>
            <a:br>
              <a:rPr i="1" lang="en"/>
            </a:br>
            <a:r>
              <a:rPr i="1" lang="en"/>
              <a:t>/artists</a:t>
            </a:r>
            <a:br>
              <a:rPr i="1" lang="en"/>
            </a:br>
            <a:r>
              <a:rPr i="1" lang="en"/>
              <a:t>/artists/{name}</a:t>
            </a:r>
            <a:br>
              <a:rPr i="1" lang="en"/>
            </a:br>
            <a:r>
              <a:rPr i="1" lang="en"/>
              <a:t>/artists/{name}/description</a:t>
            </a:r>
            <a:br>
              <a:rPr i="1" lang="en"/>
            </a:br>
            <a:r>
              <a:rPr i="1" lang="en"/>
              <a:t>/artists/{name}/image</a:t>
            </a:r>
            <a:br>
              <a:rPr i="1" lang="en"/>
            </a:br>
            <a:r>
              <a:rPr i="1" lang="en"/>
              <a:t>/artists/{name}/albums</a:t>
            </a:r>
            <a:br>
              <a:rPr i="1" lang="en"/>
            </a:br>
            <a:r>
              <a:rPr i="1" lang="en"/>
              <a:t>/artists/genre</a:t>
            </a:r>
            <a:br>
              <a:rPr i="1" lang="en"/>
            </a:br>
            <a:r>
              <a:rPr i="1" lang="en"/>
              <a:t>/artists/city</a:t>
            </a:r>
            <a:br>
              <a:rPr i="1" lang="en"/>
            </a:br>
            <a:r>
              <a:rPr i="1" lang="en"/>
              <a:t>/albums{title}/description</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468700" y="22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API Request Example </a:t>
            </a:r>
            <a:endParaRPr/>
          </a:p>
        </p:txBody>
      </p:sp>
      <p:pic>
        <p:nvPicPr>
          <p:cNvPr id="218" name="Google Shape;218;p25"/>
          <p:cNvPicPr preferRelativeResize="0"/>
          <p:nvPr/>
        </p:nvPicPr>
        <p:blipFill>
          <a:blip r:embed="rId3">
            <a:alphaModFix/>
          </a:blip>
          <a:stretch>
            <a:fillRect/>
          </a:stretch>
        </p:blipFill>
        <p:spPr>
          <a:xfrm>
            <a:off x="1970725" y="957575"/>
            <a:ext cx="4501642" cy="3658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nvSpPr>
        <p:spPr>
          <a:xfrm>
            <a:off x="494225" y="368900"/>
            <a:ext cx="483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Nunito"/>
                <a:ea typeface="Nunito"/>
                <a:cs typeface="Nunito"/>
                <a:sym typeface="Nunito"/>
              </a:rPr>
              <a:t>Updated Dataset Example</a:t>
            </a:r>
            <a:endParaRPr sz="3000">
              <a:solidFill>
                <a:schemeClr val="lt1"/>
              </a:solidFill>
              <a:latin typeface="Nunito"/>
              <a:ea typeface="Nunito"/>
              <a:cs typeface="Nunito"/>
              <a:sym typeface="Nunito"/>
            </a:endParaRPr>
          </a:p>
        </p:txBody>
      </p:sp>
      <p:pic>
        <p:nvPicPr>
          <p:cNvPr id="224" name="Google Shape;224;p26"/>
          <p:cNvPicPr preferRelativeResize="0"/>
          <p:nvPr/>
        </p:nvPicPr>
        <p:blipFill>
          <a:blip r:embed="rId3">
            <a:alphaModFix/>
          </a:blip>
          <a:stretch>
            <a:fillRect/>
          </a:stretch>
        </p:blipFill>
        <p:spPr>
          <a:xfrm>
            <a:off x="917663" y="976450"/>
            <a:ext cx="7308666" cy="382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819150" y="283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 Search</a:t>
            </a:r>
            <a:endParaRPr/>
          </a:p>
        </p:txBody>
      </p:sp>
      <p:pic>
        <p:nvPicPr>
          <p:cNvPr id="230" name="Google Shape;230;p27"/>
          <p:cNvPicPr preferRelativeResize="0"/>
          <p:nvPr/>
        </p:nvPicPr>
        <p:blipFill>
          <a:blip r:embed="rId3">
            <a:alphaModFix/>
          </a:blip>
          <a:stretch>
            <a:fillRect/>
          </a:stretch>
        </p:blipFill>
        <p:spPr>
          <a:xfrm>
            <a:off x="1178525" y="1723350"/>
            <a:ext cx="6609549" cy="3142483"/>
          </a:xfrm>
          <a:prstGeom prst="rect">
            <a:avLst/>
          </a:prstGeom>
          <a:noFill/>
          <a:ln>
            <a:noFill/>
          </a:ln>
        </p:spPr>
      </p:pic>
      <p:sp>
        <p:nvSpPr>
          <p:cNvPr id="231" name="Google Shape;231;p27"/>
          <p:cNvSpPr txBox="1"/>
          <p:nvPr/>
        </p:nvSpPr>
        <p:spPr>
          <a:xfrm>
            <a:off x="992200" y="1180200"/>
            <a:ext cx="6982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 search page has been updated with a new </a:t>
            </a:r>
            <a:r>
              <a:rPr lang="en" sz="1300">
                <a:solidFill>
                  <a:schemeClr val="dk2"/>
                </a:solidFill>
                <a:latin typeface="Calibri"/>
                <a:ea typeface="Calibri"/>
                <a:cs typeface="Calibri"/>
                <a:sym typeface="Calibri"/>
              </a:rPr>
              <a:t>layout, allowing for search results to be focused more.</a:t>
            </a:r>
            <a:endParaRPr sz="13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819150" y="29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Artist Page</a:t>
            </a:r>
            <a:endParaRPr/>
          </a:p>
        </p:txBody>
      </p:sp>
      <p:sp>
        <p:nvSpPr>
          <p:cNvPr id="237" name="Google Shape;237;p28"/>
          <p:cNvSpPr txBox="1"/>
          <p:nvPr>
            <p:ph idx="1" type="body"/>
          </p:nvPr>
        </p:nvSpPr>
        <p:spPr>
          <a:xfrm>
            <a:off x="819150" y="1069925"/>
            <a:ext cx="7505700" cy="431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After clicking an artist, the user is taken to a details page that shows more information about the artist.</a:t>
            </a:r>
            <a:endParaRPr/>
          </a:p>
        </p:txBody>
      </p:sp>
      <p:pic>
        <p:nvPicPr>
          <p:cNvPr id="238" name="Google Shape;238;p28"/>
          <p:cNvPicPr preferRelativeResize="0"/>
          <p:nvPr/>
        </p:nvPicPr>
        <p:blipFill>
          <a:blip r:embed="rId3">
            <a:alphaModFix/>
          </a:blip>
          <a:stretch>
            <a:fillRect/>
          </a:stretch>
        </p:blipFill>
        <p:spPr>
          <a:xfrm>
            <a:off x="1043600" y="1501625"/>
            <a:ext cx="7056792" cy="333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Technical Implementation </a:t>
            </a:r>
            <a:endParaRPr/>
          </a:p>
        </p:txBody>
      </p:sp>
      <p:sp>
        <p:nvSpPr>
          <p:cNvPr id="244" name="Google Shape;244;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Platform / </a:t>
            </a:r>
            <a:r>
              <a:rPr lang="en"/>
              <a:t>Technology: </a:t>
            </a:r>
            <a:endParaRPr/>
          </a:p>
          <a:p>
            <a:pPr indent="0" lvl="0" marL="0" rtl="0" algn="l">
              <a:spcBef>
                <a:spcPts val="1200"/>
              </a:spcBef>
              <a:spcAft>
                <a:spcPts val="0"/>
              </a:spcAft>
              <a:buNone/>
            </a:pPr>
            <a:r>
              <a:rPr lang="en"/>
              <a:t>Backend- Python, FastAPI, uvicorn, AWS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Frontend- React, TypeScript, Material.UI (CSS)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3rd Party APIs : Spotify API, Music Brainz API, EveryNoise.com</a:t>
            </a:r>
            <a:endParaRPr/>
          </a:p>
        </p:txBody>
      </p:sp>
      <p:pic>
        <p:nvPicPr>
          <p:cNvPr id="245" name="Google Shape;245;p29"/>
          <p:cNvPicPr preferRelativeResize="0"/>
          <p:nvPr/>
        </p:nvPicPr>
        <p:blipFill>
          <a:blip r:embed="rId3">
            <a:alphaModFix/>
          </a:blip>
          <a:stretch>
            <a:fillRect/>
          </a:stretch>
        </p:blipFill>
        <p:spPr>
          <a:xfrm>
            <a:off x="4231400" y="2161000"/>
            <a:ext cx="564600" cy="564600"/>
          </a:xfrm>
          <a:prstGeom prst="rect">
            <a:avLst/>
          </a:prstGeom>
          <a:noFill/>
          <a:ln>
            <a:noFill/>
          </a:ln>
        </p:spPr>
      </p:pic>
      <p:pic>
        <p:nvPicPr>
          <p:cNvPr id="246" name="Google Shape;246;p29"/>
          <p:cNvPicPr preferRelativeResize="0"/>
          <p:nvPr/>
        </p:nvPicPr>
        <p:blipFill>
          <a:blip r:embed="rId4">
            <a:alphaModFix/>
          </a:blip>
          <a:stretch>
            <a:fillRect/>
          </a:stretch>
        </p:blipFill>
        <p:spPr>
          <a:xfrm>
            <a:off x="4231400" y="2854050"/>
            <a:ext cx="564600" cy="564600"/>
          </a:xfrm>
          <a:prstGeom prst="rect">
            <a:avLst/>
          </a:prstGeom>
          <a:noFill/>
          <a:ln>
            <a:noFill/>
          </a:ln>
        </p:spPr>
      </p:pic>
      <p:pic>
        <p:nvPicPr>
          <p:cNvPr id="247" name="Google Shape;247;p29"/>
          <p:cNvPicPr preferRelativeResize="0"/>
          <p:nvPr/>
        </p:nvPicPr>
        <p:blipFill>
          <a:blip r:embed="rId5">
            <a:alphaModFix/>
          </a:blip>
          <a:stretch>
            <a:fillRect/>
          </a:stretch>
        </p:blipFill>
        <p:spPr>
          <a:xfrm>
            <a:off x="5311813" y="2854046"/>
            <a:ext cx="564598" cy="564598"/>
          </a:xfrm>
          <a:prstGeom prst="rect">
            <a:avLst/>
          </a:prstGeom>
          <a:noFill/>
          <a:ln>
            <a:noFill/>
          </a:ln>
        </p:spPr>
      </p:pic>
      <p:pic>
        <p:nvPicPr>
          <p:cNvPr id="248" name="Google Shape;248;p29"/>
          <p:cNvPicPr preferRelativeResize="0"/>
          <p:nvPr/>
        </p:nvPicPr>
        <p:blipFill>
          <a:blip r:embed="rId6">
            <a:alphaModFix/>
          </a:blip>
          <a:stretch>
            <a:fillRect/>
          </a:stretch>
        </p:blipFill>
        <p:spPr>
          <a:xfrm>
            <a:off x="5876403" y="3825416"/>
            <a:ext cx="514525" cy="514550"/>
          </a:xfrm>
          <a:prstGeom prst="rect">
            <a:avLst/>
          </a:prstGeom>
          <a:noFill/>
          <a:ln>
            <a:noFill/>
          </a:ln>
        </p:spPr>
      </p:pic>
      <p:pic>
        <p:nvPicPr>
          <p:cNvPr id="249" name="Google Shape;249;p29"/>
          <p:cNvPicPr preferRelativeResize="0"/>
          <p:nvPr/>
        </p:nvPicPr>
        <p:blipFill>
          <a:blip r:embed="rId7">
            <a:alphaModFix/>
          </a:blip>
          <a:stretch>
            <a:fillRect/>
          </a:stretch>
        </p:blipFill>
        <p:spPr>
          <a:xfrm>
            <a:off x="6801240" y="3825428"/>
            <a:ext cx="514525" cy="514525"/>
          </a:xfrm>
          <a:prstGeom prst="rect">
            <a:avLst/>
          </a:prstGeom>
          <a:noFill/>
          <a:ln>
            <a:noFill/>
          </a:ln>
        </p:spPr>
      </p:pic>
      <p:pic>
        <p:nvPicPr>
          <p:cNvPr id="250" name="Google Shape;250;p29"/>
          <p:cNvPicPr preferRelativeResize="0"/>
          <p:nvPr/>
        </p:nvPicPr>
        <p:blipFill>
          <a:blip r:embed="rId8">
            <a:alphaModFix/>
          </a:blip>
          <a:stretch>
            <a:fillRect/>
          </a:stretch>
        </p:blipFill>
        <p:spPr>
          <a:xfrm>
            <a:off x="7726100" y="3800388"/>
            <a:ext cx="564600" cy="564600"/>
          </a:xfrm>
          <a:prstGeom prst="rect">
            <a:avLst/>
          </a:prstGeom>
          <a:noFill/>
          <a:ln>
            <a:noFill/>
          </a:ln>
        </p:spPr>
      </p:pic>
      <p:pic>
        <p:nvPicPr>
          <p:cNvPr id="251" name="Google Shape;251;p29"/>
          <p:cNvPicPr preferRelativeResize="0"/>
          <p:nvPr/>
        </p:nvPicPr>
        <p:blipFill>
          <a:blip r:embed="rId9">
            <a:alphaModFix/>
          </a:blip>
          <a:stretch>
            <a:fillRect/>
          </a:stretch>
        </p:blipFill>
        <p:spPr>
          <a:xfrm>
            <a:off x="6392220" y="2854050"/>
            <a:ext cx="564600" cy="56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r>
              <a:rPr lang="en"/>
              <a:t> Diagram</a:t>
            </a:r>
            <a:endParaRPr/>
          </a:p>
        </p:txBody>
      </p:sp>
      <p:sp>
        <p:nvSpPr>
          <p:cNvPr id="257" name="Google Shape;257;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0"/>
          <p:cNvPicPr preferRelativeResize="0"/>
          <p:nvPr/>
        </p:nvPicPr>
        <p:blipFill>
          <a:blip r:embed="rId3">
            <a:alphaModFix/>
          </a:blip>
          <a:stretch>
            <a:fillRect/>
          </a:stretch>
        </p:blipFill>
        <p:spPr>
          <a:xfrm>
            <a:off x="521300" y="1447650"/>
            <a:ext cx="8101402" cy="3279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Backlog</a:t>
            </a:r>
            <a:endParaRPr/>
          </a:p>
        </p:txBody>
      </p:sp>
      <p:pic>
        <p:nvPicPr>
          <p:cNvPr id="264" name="Google Shape;264;p31" title="Untitled.jpg"/>
          <p:cNvPicPr preferRelativeResize="0"/>
          <p:nvPr/>
        </p:nvPicPr>
        <p:blipFill>
          <a:blip r:embed="rId3">
            <a:alphaModFix/>
          </a:blip>
          <a:stretch>
            <a:fillRect/>
          </a:stretch>
        </p:blipFill>
        <p:spPr>
          <a:xfrm>
            <a:off x="302675" y="1415400"/>
            <a:ext cx="8599199" cy="3463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35" name="Google Shape;135;p14"/>
          <p:cNvSpPr txBox="1"/>
          <p:nvPr>
            <p:ph idx="1" type="body"/>
          </p:nvPr>
        </p:nvSpPr>
        <p:spPr>
          <a:xfrm>
            <a:off x="846000" y="1405500"/>
            <a:ext cx="7505700" cy="3330300"/>
          </a:xfrm>
          <a:prstGeom prst="rect">
            <a:avLst/>
          </a:prstGeom>
        </p:spPr>
        <p:txBody>
          <a:bodyPr anchorCtr="0" anchor="t" bIns="91425" lIns="91425" spcFirstLastPara="1" rIns="91425" wrap="square" tIns="91425">
            <a:normAutofit fontScale="77500" lnSpcReduction="20000"/>
          </a:bodyPr>
          <a:lstStyle/>
          <a:p>
            <a:pPr indent="-297497" lvl="0" marL="457200" rtl="0" algn="l">
              <a:spcBef>
                <a:spcPts val="0"/>
              </a:spcBef>
              <a:spcAft>
                <a:spcPts val="0"/>
              </a:spcAft>
              <a:buClr>
                <a:srgbClr val="000000"/>
              </a:buClr>
              <a:buSzPct val="100000"/>
              <a:buChar char="●"/>
            </a:pPr>
            <a:r>
              <a:rPr lang="en" sz="1400">
                <a:solidFill>
                  <a:srgbClr val="000000"/>
                </a:solidFill>
              </a:rPr>
              <a:t>Team Member Roles and Responsibilities **</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Improvements from Feedback </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Project Description **</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Team Working Agreement**</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Personas</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MVP</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Algorithms</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Rest API/Examples</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Technologies</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Diagrams</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Product Backlog</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Sprint 2 Backlog</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Burndown Chart</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User Stories / Test Cases</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Project Schedule</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Retrospective</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AI Disclosure</a:t>
            </a:r>
            <a:endParaRPr sz="1400">
              <a:solidFill>
                <a:srgbClr val="000000"/>
              </a:solidFill>
            </a:endParaRPr>
          </a:p>
          <a:p>
            <a:pPr indent="-297497" lvl="0" marL="457200" rtl="0" algn="l">
              <a:spcBef>
                <a:spcPts val="0"/>
              </a:spcBef>
              <a:spcAft>
                <a:spcPts val="0"/>
              </a:spcAft>
              <a:buClr>
                <a:srgbClr val="000000"/>
              </a:buClr>
              <a:buSzPct val="100000"/>
              <a:buChar char="●"/>
            </a:pPr>
            <a:r>
              <a:rPr lang="en" sz="1400">
                <a:solidFill>
                  <a:srgbClr val="000000"/>
                </a:solidFill>
              </a:rPr>
              <a:t>Github Link</a:t>
            </a:r>
            <a:endParaRPr sz="1400">
              <a:solidFill>
                <a:srgbClr val="000000"/>
              </a:solidFill>
            </a:endParaRPr>
          </a:p>
          <a:p>
            <a:pPr indent="0" lvl="0" marL="457200" rtl="0" algn="l">
              <a:spcBef>
                <a:spcPts val="1200"/>
              </a:spcBef>
              <a:spcAft>
                <a:spcPts val="1200"/>
              </a:spcAft>
              <a:buNone/>
            </a:pPr>
            <a:r>
              <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Backlog</a:t>
            </a:r>
            <a:endParaRPr/>
          </a:p>
        </p:txBody>
      </p:sp>
      <p:pic>
        <p:nvPicPr>
          <p:cNvPr id="270" name="Google Shape;270;p32" title="Untitled.jpg"/>
          <p:cNvPicPr preferRelativeResize="0"/>
          <p:nvPr/>
        </p:nvPicPr>
        <p:blipFill>
          <a:blip r:embed="rId3">
            <a:alphaModFix/>
          </a:blip>
          <a:stretch>
            <a:fillRect/>
          </a:stretch>
        </p:blipFill>
        <p:spPr>
          <a:xfrm>
            <a:off x="4753874" y="1949488"/>
            <a:ext cx="4052700" cy="1244525"/>
          </a:xfrm>
          <a:prstGeom prst="rect">
            <a:avLst/>
          </a:prstGeom>
          <a:noFill/>
          <a:ln>
            <a:noFill/>
          </a:ln>
        </p:spPr>
      </p:pic>
      <p:sp>
        <p:nvSpPr>
          <p:cNvPr id="271" name="Google Shape;271;p32"/>
          <p:cNvSpPr txBox="1"/>
          <p:nvPr/>
        </p:nvSpPr>
        <p:spPr>
          <a:xfrm>
            <a:off x="428400" y="1800200"/>
            <a:ext cx="4143600" cy="274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These were the stories completed in Sprint 2. Each story is estimated using story points, which are reflected in the number column.</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04800" lvl="0" marL="457200" rtl="0" algn="l">
              <a:lnSpc>
                <a:spcPct val="115000"/>
              </a:lnSpc>
              <a:spcBef>
                <a:spcPts val="300"/>
              </a:spcBef>
              <a:spcAft>
                <a:spcPts val="0"/>
              </a:spcAft>
              <a:buSzPts val="1200"/>
              <a:buChar char="●"/>
            </a:pPr>
            <a:r>
              <a:rPr lang="en" sz="1200"/>
              <a:t>Story points are a measurement used within Agile to describe the complexity of a given task</a:t>
            </a:r>
            <a:endParaRPr sz="1200"/>
          </a:p>
          <a:p>
            <a:pPr indent="-304800" lvl="0" marL="457200" rtl="0" algn="l">
              <a:lnSpc>
                <a:spcPct val="115000"/>
              </a:lnSpc>
              <a:spcBef>
                <a:spcPts val="0"/>
              </a:spcBef>
              <a:spcAft>
                <a:spcPts val="0"/>
              </a:spcAft>
              <a:buSzPts val="1200"/>
              <a:buChar char="●"/>
            </a:pPr>
            <a:r>
              <a:rPr lang="en" sz="1200"/>
              <a:t>For example, a task can be given either a </a:t>
            </a:r>
            <a:r>
              <a:rPr lang="en" sz="1200"/>
              <a:t>fibonacci</a:t>
            </a:r>
            <a:r>
              <a:rPr lang="en" sz="1200"/>
              <a:t> number (1,2,3,5) or T-shirt sizes (S,M,L,XL)</a:t>
            </a:r>
            <a:endParaRPr sz="1200"/>
          </a:p>
          <a:p>
            <a:pPr indent="-304800" lvl="0" marL="457200" rtl="0" algn="l">
              <a:lnSpc>
                <a:spcPct val="115000"/>
              </a:lnSpc>
              <a:spcBef>
                <a:spcPts val="0"/>
              </a:spcBef>
              <a:spcAft>
                <a:spcPts val="0"/>
              </a:spcAft>
              <a:buSzPts val="1200"/>
              <a:buChar char="●"/>
            </a:pPr>
            <a:r>
              <a:rPr lang="en" sz="1200"/>
              <a:t>It's used to ensure that the team members know what the task may entail before taking up the story or feature</a:t>
            </a:r>
            <a:endParaRPr sz="1200"/>
          </a:p>
          <a:p>
            <a:pPr indent="0" lvl="0" marL="0" rtl="0" algn="l">
              <a:spcBef>
                <a:spcPts val="3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Burndown Chart</a:t>
            </a:r>
            <a:endParaRPr/>
          </a:p>
        </p:txBody>
      </p:sp>
      <p:pic>
        <p:nvPicPr>
          <p:cNvPr id="277" name="Google Shape;277;p33"/>
          <p:cNvPicPr preferRelativeResize="0"/>
          <p:nvPr/>
        </p:nvPicPr>
        <p:blipFill>
          <a:blip r:embed="rId3">
            <a:alphaModFix/>
          </a:blip>
          <a:stretch>
            <a:fillRect/>
          </a:stretch>
        </p:blipFill>
        <p:spPr>
          <a:xfrm>
            <a:off x="312650" y="1462975"/>
            <a:ext cx="8411173" cy="33778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Stories / Test Cases</a:t>
            </a:r>
            <a:endParaRPr/>
          </a:p>
        </p:txBody>
      </p:sp>
      <p:pic>
        <p:nvPicPr>
          <p:cNvPr id="283" name="Google Shape;283;p34" title="Untitled.jpg"/>
          <p:cNvPicPr preferRelativeResize="0"/>
          <p:nvPr/>
        </p:nvPicPr>
        <p:blipFill>
          <a:blip r:embed="rId3">
            <a:alphaModFix/>
          </a:blip>
          <a:stretch>
            <a:fillRect/>
          </a:stretch>
        </p:blipFill>
        <p:spPr>
          <a:xfrm>
            <a:off x="231450" y="1504425"/>
            <a:ext cx="8679327" cy="3400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Stories / Test Cases</a:t>
            </a:r>
            <a:endParaRPr/>
          </a:p>
        </p:txBody>
      </p:sp>
      <p:pic>
        <p:nvPicPr>
          <p:cNvPr id="289" name="Google Shape;289;p35" title="Untitled.jpg"/>
          <p:cNvPicPr preferRelativeResize="0"/>
          <p:nvPr/>
        </p:nvPicPr>
        <p:blipFill>
          <a:blip r:embed="rId3">
            <a:alphaModFix/>
          </a:blip>
          <a:stretch>
            <a:fillRect/>
          </a:stretch>
        </p:blipFill>
        <p:spPr>
          <a:xfrm>
            <a:off x="311575" y="1531125"/>
            <a:ext cx="8545777" cy="3231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19150" y="650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Schedule</a:t>
            </a:r>
            <a:endParaRPr/>
          </a:p>
        </p:txBody>
      </p:sp>
      <p:sp>
        <p:nvSpPr>
          <p:cNvPr id="295" name="Google Shape;295;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Sprint 0 : September 2 - September 22 </a:t>
            </a:r>
            <a:endParaRPr/>
          </a:p>
          <a:p>
            <a:pPr indent="-311150" lvl="0" marL="457200" rtl="0" algn="l">
              <a:spcBef>
                <a:spcPts val="0"/>
              </a:spcBef>
              <a:spcAft>
                <a:spcPts val="0"/>
              </a:spcAft>
              <a:buSzPts val="1300"/>
              <a:buChar char="●"/>
            </a:pPr>
            <a:r>
              <a:rPr lang="en"/>
              <a:t>Sprint 1 : September 23 - October 20</a:t>
            </a:r>
            <a:endParaRPr/>
          </a:p>
          <a:p>
            <a:pPr indent="-311150" lvl="0" marL="457200" rtl="0" algn="l">
              <a:spcBef>
                <a:spcPts val="0"/>
              </a:spcBef>
              <a:spcAft>
                <a:spcPts val="0"/>
              </a:spcAft>
              <a:buSzPts val="1300"/>
              <a:buChar char="●"/>
            </a:pPr>
            <a:r>
              <a:rPr lang="en"/>
              <a:t>Sprint 2 : October 21 - November 17</a:t>
            </a:r>
            <a:endParaRPr/>
          </a:p>
          <a:p>
            <a:pPr indent="-311150" lvl="0" marL="457200" rtl="0" algn="l">
              <a:spcBef>
                <a:spcPts val="0"/>
              </a:spcBef>
              <a:spcAft>
                <a:spcPts val="0"/>
              </a:spcAft>
              <a:buSzPts val="1300"/>
              <a:buChar char="●"/>
            </a:pPr>
            <a:r>
              <a:rPr lang="en"/>
              <a:t>Sprint 3 : Completion of MVP: November 18 - December 15</a:t>
            </a:r>
            <a:br>
              <a:rPr lang="en"/>
            </a:br>
            <a:endParaRPr/>
          </a:p>
          <a:p>
            <a:pPr indent="0" lvl="0" marL="0" rtl="0" algn="l">
              <a:spcBef>
                <a:spcPts val="1200"/>
              </a:spcBef>
              <a:spcAft>
                <a:spcPts val="1200"/>
              </a:spcAft>
              <a:buNone/>
            </a:pPr>
            <a:r>
              <a:rPr lang="en"/>
              <a:t>Weekly Meetings: Tuesdays at 6:00PM</a:t>
            </a:r>
            <a:endParaRPr/>
          </a:p>
        </p:txBody>
      </p:sp>
      <p:pic>
        <p:nvPicPr>
          <p:cNvPr id="296" name="Google Shape;296;p36"/>
          <p:cNvPicPr preferRelativeResize="0"/>
          <p:nvPr/>
        </p:nvPicPr>
        <p:blipFill>
          <a:blip r:embed="rId3">
            <a:alphaModFix/>
          </a:blip>
          <a:stretch>
            <a:fillRect/>
          </a:stretch>
        </p:blipFill>
        <p:spPr>
          <a:xfrm>
            <a:off x="583144" y="1442125"/>
            <a:ext cx="7977723" cy="1129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Retrospective</a:t>
            </a:r>
            <a:endParaRPr/>
          </a:p>
        </p:txBody>
      </p:sp>
      <p:sp>
        <p:nvSpPr>
          <p:cNvPr id="302" name="Google Shape;302;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37"/>
          <p:cNvPicPr preferRelativeResize="0"/>
          <p:nvPr/>
        </p:nvPicPr>
        <p:blipFill rotWithShape="1">
          <a:blip r:embed="rId3">
            <a:alphaModFix/>
          </a:blip>
          <a:srcRect b="-3680" l="0" r="0" t="0"/>
          <a:stretch/>
        </p:blipFill>
        <p:spPr>
          <a:xfrm>
            <a:off x="381400" y="452750"/>
            <a:ext cx="8381199" cy="4132850"/>
          </a:xfrm>
          <a:prstGeom prst="rect">
            <a:avLst/>
          </a:prstGeom>
          <a:noFill/>
          <a:ln>
            <a:noFill/>
          </a:ln>
        </p:spPr>
      </p:pic>
      <p:pic>
        <p:nvPicPr>
          <p:cNvPr id="304" name="Google Shape;304;p37"/>
          <p:cNvPicPr preferRelativeResize="0"/>
          <p:nvPr/>
        </p:nvPicPr>
        <p:blipFill>
          <a:blip r:embed="rId4">
            <a:alphaModFix/>
          </a:blip>
          <a:stretch>
            <a:fillRect/>
          </a:stretch>
        </p:blipFill>
        <p:spPr>
          <a:xfrm>
            <a:off x="205250" y="203075"/>
            <a:ext cx="8733527" cy="4729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Disclosur</a:t>
            </a:r>
            <a:r>
              <a:rPr lang="en"/>
              <a:t>e</a:t>
            </a:r>
            <a:endParaRPr/>
          </a:p>
        </p:txBody>
      </p:sp>
      <p:sp>
        <p:nvSpPr>
          <p:cNvPr id="310" name="Google Shape;310;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These </a:t>
            </a:r>
            <a:r>
              <a:rPr b="1" lang="en"/>
              <a:t>AI Tools were used to aid us in brainstorming and project development:</a:t>
            </a:r>
            <a:endParaRPr b="1"/>
          </a:p>
          <a:p>
            <a:pPr indent="-298450" lvl="1" marL="914400" rtl="0" algn="l">
              <a:spcBef>
                <a:spcPts val="1200"/>
              </a:spcBef>
              <a:spcAft>
                <a:spcPts val="0"/>
              </a:spcAft>
              <a:buSzPts val="1100"/>
              <a:buChar char="-"/>
            </a:pPr>
            <a:r>
              <a:rPr lang="en"/>
              <a:t>Gemini CLI</a:t>
            </a:r>
            <a:endParaRPr/>
          </a:p>
          <a:p>
            <a:pPr indent="-298450" lvl="1" marL="914400" rtl="0" algn="l">
              <a:spcBef>
                <a:spcPts val="0"/>
              </a:spcBef>
              <a:spcAft>
                <a:spcPts val="0"/>
              </a:spcAft>
              <a:buSzPts val="1100"/>
              <a:buChar char="-"/>
            </a:pPr>
            <a:r>
              <a:rPr lang="en"/>
              <a:t>ChatGPT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316" name="Google Shape;316;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Wiki Page/Github Repo: </a:t>
            </a:r>
            <a:r>
              <a:rPr lang="en" sz="1800" u="sng">
                <a:solidFill>
                  <a:schemeClr val="hlink"/>
                </a:solidFill>
                <a:hlinkClick r:id="rId3"/>
              </a:rPr>
              <a:t>https://github.com/htmw/F2025-Async/wiki</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271000" y="270525"/>
            <a:ext cx="7505700" cy="6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a:t>
            </a:r>
            <a:endParaRPr/>
          </a:p>
        </p:txBody>
      </p:sp>
      <p:pic>
        <p:nvPicPr>
          <p:cNvPr id="141" name="Google Shape;141;p15" title="Screenshot 2025-10-19 at 4.37.56 PM.png"/>
          <p:cNvPicPr preferRelativeResize="0"/>
          <p:nvPr/>
        </p:nvPicPr>
        <p:blipFill>
          <a:blip r:embed="rId3">
            <a:alphaModFix/>
          </a:blip>
          <a:stretch>
            <a:fillRect/>
          </a:stretch>
        </p:blipFill>
        <p:spPr>
          <a:xfrm>
            <a:off x="494225" y="892300"/>
            <a:ext cx="1186792" cy="1612425"/>
          </a:xfrm>
          <a:prstGeom prst="rect">
            <a:avLst/>
          </a:prstGeom>
          <a:noFill/>
          <a:ln>
            <a:noFill/>
          </a:ln>
        </p:spPr>
      </p:pic>
      <p:sp>
        <p:nvSpPr>
          <p:cNvPr id="142" name="Google Shape;142;p15"/>
          <p:cNvSpPr txBox="1"/>
          <p:nvPr/>
        </p:nvSpPr>
        <p:spPr>
          <a:xfrm>
            <a:off x="269975" y="2504725"/>
            <a:ext cx="16353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Emmet Allen- </a:t>
            </a:r>
            <a:r>
              <a:rPr lang="en" sz="900">
                <a:solidFill>
                  <a:schemeClr val="dk2"/>
                </a:solidFill>
                <a:latin typeface="Calibri"/>
                <a:ea typeface="Calibri"/>
                <a:cs typeface="Calibri"/>
                <a:sym typeface="Calibri"/>
              </a:rPr>
              <a:t>Scrum</a:t>
            </a:r>
            <a:r>
              <a:rPr lang="en" sz="900">
                <a:solidFill>
                  <a:schemeClr val="dk2"/>
                </a:solidFill>
                <a:latin typeface="Calibri"/>
                <a:ea typeface="Calibri"/>
                <a:cs typeface="Calibri"/>
                <a:sym typeface="Calibri"/>
              </a:rPr>
              <a:t> Master / Systems Architect</a:t>
            </a:r>
            <a:endParaRPr sz="900">
              <a:solidFill>
                <a:schemeClr val="dk2"/>
              </a:solidFill>
              <a:latin typeface="Calibri"/>
              <a:ea typeface="Calibri"/>
              <a:cs typeface="Calibri"/>
              <a:sym typeface="Calibri"/>
            </a:endParaRPr>
          </a:p>
        </p:txBody>
      </p:sp>
      <p:pic>
        <p:nvPicPr>
          <p:cNvPr id="143" name="Google Shape;143;p15" title="Screenshot 2025-10-19 at 4.38.19 PM.png"/>
          <p:cNvPicPr preferRelativeResize="0"/>
          <p:nvPr/>
        </p:nvPicPr>
        <p:blipFill>
          <a:blip r:embed="rId4">
            <a:alphaModFix/>
          </a:blip>
          <a:stretch>
            <a:fillRect/>
          </a:stretch>
        </p:blipFill>
        <p:spPr>
          <a:xfrm>
            <a:off x="2165100" y="892299"/>
            <a:ext cx="1169900" cy="1612425"/>
          </a:xfrm>
          <a:prstGeom prst="rect">
            <a:avLst/>
          </a:prstGeom>
          <a:noFill/>
          <a:ln>
            <a:noFill/>
          </a:ln>
        </p:spPr>
      </p:pic>
      <p:sp>
        <p:nvSpPr>
          <p:cNvPr id="144" name="Google Shape;144;p15"/>
          <p:cNvSpPr txBox="1"/>
          <p:nvPr/>
        </p:nvSpPr>
        <p:spPr>
          <a:xfrm>
            <a:off x="1905275" y="2467075"/>
            <a:ext cx="183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Ben Smith - Backend Dev / Integrations</a:t>
            </a:r>
            <a:endParaRPr sz="900">
              <a:solidFill>
                <a:schemeClr val="dk2"/>
              </a:solidFill>
              <a:latin typeface="Calibri"/>
              <a:ea typeface="Calibri"/>
              <a:cs typeface="Calibri"/>
              <a:sym typeface="Calibri"/>
            </a:endParaRPr>
          </a:p>
        </p:txBody>
      </p:sp>
      <p:pic>
        <p:nvPicPr>
          <p:cNvPr id="145" name="Google Shape;145;p15" title="Screenshot 2025-10-19 at 4.38.12 PM.png"/>
          <p:cNvPicPr preferRelativeResize="0"/>
          <p:nvPr/>
        </p:nvPicPr>
        <p:blipFill>
          <a:blip r:embed="rId5">
            <a:alphaModFix/>
          </a:blip>
          <a:stretch>
            <a:fillRect/>
          </a:stretch>
        </p:blipFill>
        <p:spPr>
          <a:xfrm>
            <a:off x="3738875" y="875625"/>
            <a:ext cx="1314400" cy="1645774"/>
          </a:xfrm>
          <a:prstGeom prst="rect">
            <a:avLst/>
          </a:prstGeom>
          <a:noFill/>
          <a:ln>
            <a:noFill/>
          </a:ln>
        </p:spPr>
      </p:pic>
      <p:sp>
        <p:nvSpPr>
          <p:cNvPr id="146" name="Google Shape;146;p15"/>
          <p:cNvSpPr txBox="1"/>
          <p:nvPr/>
        </p:nvSpPr>
        <p:spPr>
          <a:xfrm>
            <a:off x="3465825" y="2571750"/>
            <a:ext cx="151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Brian Moran - Full Stack Dev</a:t>
            </a:r>
            <a:endParaRPr sz="900">
              <a:solidFill>
                <a:schemeClr val="dk2"/>
              </a:solidFill>
              <a:latin typeface="Calibri"/>
              <a:ea typeface="Calibri"/>
              <a:cs typeface="Calibri"/>
              <a:sym typeface="Calibri"/>
            </a:endParaRPr>
          </a:p>
        </p:txBody>
      </p:sp>
      <p:pic>
        <p:nvPicPr>
          <p:cNvPr id="147" name="Google Shape;147;p15" title="Screenshot 2025-10-19 at 4.38.06 PM.png"/>
          <p:cNvPicPr preferRelativeResize="0"/>
          <p:nvPr/>
        </p:nvPicPr>
        <p:blipFill>
          <a:blip r:embed="rId6">
            <a:alphaModFix/>
          </a:blip>
          <a:stretch>
            <a:fillRect/>
          </a:stretch>
        </p:blipFill>
        <p:spPr>
          <a:xfrm>
            <a:off x="5409750" y="892300"/>
            <a:ext cx="1246150" cy="1612425"/>
          </a:xfrm>
          <a:prstGeom prst="rect">
            <a:avLst/>
          </a:prstGeom>
          <a:noFill/>
          <a:ln>
            <a:noFill/>
          </a:ln>
        </p:spPr>
      </p:pic>
      <p:sp>
        <p:nvSpPr>
          <p:cNvPr id="148" name="Google Shape;148;p15"/>
          <p:cNvSpPr txBox="1"/>
          <p:nvPr/>
        </p:nvSpPr>
        <p:spPr>
          <a:xfrm>
            <a:off x="5541675" y="2571750"/>
            <a:ext cx="111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Front End Dev Lead</a:t>
            </a:r>
            <a:endParaRPr sz="900">
              <a:solidFill>
                <a:schemeClr val="dk2"/>
              </a:solidFill>
              <a:latin typeface="Calibri"/>
              <a:ea typeface="Calibri"/>
              <a:cs typeface="Calibri"/>
              <a:sym typeface="Calibri"/>
            </a:endParaRPr>
          </a:p>
        </p:txBody>
      </p:sp>
      <p:pic>
        <p:nvPicPr>
          <p:cNvPr id="149" name="Google Shape;149;p15" title="Screenshot 2025-10-19 at 4.38.01 PM.png"/>
          <p:cNvPicPr preferRelativeResize="0"/>
          <p:nvPr/>
        </p:nvPicPr>
        <p:blipFill>
          <a:blip r:embed="rId7">
            <a:alphaModFix/>
          </a:blip>
          <a:stretch>
            <a:fillRect/>
          </a:stretch>
        </p:blipFill>
        <p:spPr>
          <a:xfrm>
            <a:off x="726075" y="2891125"/>
            <a:ext cx="1314400" cy="1645775"/>
          </a:xfrm>
          <a:prstGeom prst="rect">
            <a:avLst/>
          </a:prstGeom>
          <a:noFill/>
          <a:ln>
            <a:noFill/>
          </a:ln>
        </p:spPr>
      </p:pic>
      <p:sp>
        <p:nvSpPr>
          <p:cNvPr id="150" name="Google Shape;150;p15"/>
          <p:cNvSpPr txBox="1"/>
          <p:nvPr/>
        </p:nvSpPr>
        <p:spPr>
          <a:xfrm>
            <a:off x="195650" y="4573500"/>
            <a:ext cx="21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Pete Adams - Back End Lead / Data Team</a:t>
            </a:r>
            <a:endParaRPr sz="900">
              <a:solidFill>
                <a:schemeClr val="dk2"/>
              </a:solidFill>
              <a:latin typeface="Calibri"/>
              <a:ea typeface="Calibri"/>
              <a:cs typeface="Calibri"/>
              <a:sym typeface="Calibri"/>
            </a:endParaRPr>
          </a:p>
        </p:txBody>
      </p:sp>
      <p:pic>
        <p:nvPicPr>
          <p:cNvPr id="151" name="Google Shape;151;p15" title="Screenshot 2025-10-19 at 4.37.50 PM.png"/>
          <p:cNvPicPr preferRelativeResize="0"/>
          <p:nvPr/>
        </p:nvPicPr>
        <p:blipFill>
          <a:blip r:embed="rId8">
            <a:alphaModFix/>
          </a:blip>
          <a:stretch>
            <a:fillRect/>
          </a:stretch>
        </p:blipFill>
        <p:spPr>
          <a:xfrm>
            <a:off x="2730100" y="2872825"/>
            <a:ext cx="1246150" cy="1682375"/>
          </a:xfrm>
          <a:prstGeom prst="rect">
            <a:avLst/>
          </a:prstGeom>
          <a:noFill/>
          <a:ln>
            <a:noFill/>
          </a:ln>
        </p:spPr>
      </p:pic>
      <p:sp>
        <p:nvSpPr>
          <p:cNvPr id="152" name="Google Shape;152;p15"/>
          <p:cNvSpPr txBox="1"/>
          <p:nvPr/>
        </p:nvSpPr>
        <p:spPr>
          <a:xfrm>
            <a:off x="2298350" y="4573500"/>
            <a:ext cx="231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Christos Markakis - Data Team / Full Stack Dev</a:t>
            </a:r>
            <a:endParaRPr sz="900">
              <a:solidFill>
                <a:schemeClr val="dk2"/>
              </a:solidFill>
              <a:latin typeface="Calibri"/>
              <a:ea typeface="Calibri"/>
              <a:cs typeface="Calibri"/>
              <a:sym typeface="Calibri"/>
            </a:endParaRPr>
          </a:p>
        </p:txBody>
      </p:sp>
      <p:pic>
        <p:nvPicPr>
          <p:cNvPr id="153" name="Google Shape;153;p15" title="Screenshot 2025-10-19 at 4.37.46 PM.png"/>
          <p:cNvPicPr preferRelativeResize="0"/>
          <p:nvPr/>
        </p:nvPicPr>
        <p:blipFill>
          <a:blip r:embed="rId9">
            <a:alphaModFix/>
          </a:blip>
          <a:stretch>
            <a:fillRect/>
          </a:stretch>
        </p:blipFill>
        <p:spPr>
          <a:xfrm>
            <a:off x="4895900" y="2894850"/>
            <a:ext cx="1314400" cy="1702726"/>
          </a:xfrm>
          <a:prstGeom prst="rect">
            <a:avLst/>
          </a:prstGeom>
          <a:noFill/>
          <a:ln>
            <a:noFill/>
          </a:ln>
        </p:spPr>
      </p:pic>
      <p:sp>
        <p:nvSpPr>
          <p:cNvPr id="154" name="Google Shape;154;p15"/>
          <p:cNvSpPr txBox="1"/>
          <p:nvPr/>
        </p:nvSpPr>
        <p:spPr>
          <a:xfrm>
            <a:off x="4608350" y="4573500"/>
            <a:ext cx="23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Jalen Gill - Front End Dev / Integrations</a:t>
            </a:r>
            <a:endParaRPr sz="9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Improvements from </a:t>
            </a:r>
            <a:r>
              <a:rPr lang="en"/>
              <a:t>Feedback</a:t>
            </a:r>
            <a:endParaRPr/>
          </a:p>
        </p:txBody>
      </p:sp>
      <p:sp>
        <p:nvSpPr>
          <p:cNvPr id="160" name="Google Shape;160;p16"/>
          <p:cNvSpPr txBox="1"/>
          <p:nvPr>
            <p:ph idx="1" type="body"/>
          </p:nvPr>
        </p:nvSpPr>
        <p:spPr>
          <a:xfrm>
            <a:off x="786925" y="20068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Reviewed peer and instructor feedback on project presentation and group wiki page.</a:t>
            </a:r>
            <a:endParaRPr/>
          </a:p>
          <a:p>
            <a:pPr indent="-311150" lvl="0" marL="457200" rtl="0" algn="l">
              <a:spcBef>
                <a:spcPts val="0"/>
              </a:spcBef>
              <a:spcAft>
                <a:spcPts val="0"/>
              </a:spcAft>
              <a:buSzPts val="1300"/>
              <a:buChar char="-"/>
            </a:pPr>
            <a:r>
              <a:rPr lang="en"/>
              <a:t>Added relevant photos throughout the slideshow more specifically the Team Member page.</a:t>
            </a:r>
            <a:endParaRPr/>
          </a:p>
          <a:p>
            <a:pPr indent="-311150" lvl="0" marL="457200" rtl="0" algn="l">
              <a:spcBef>
                <a:spcPts val="0"/>
              </a:spcBef>
              <a:spcAft>
                <a:spcPts val="0"/>
              </a:spcAft>
              <a:buSzPts val="1300"/>
              <a:buChar char="-"/>
            </a:pPr>
            <a:r>
              <a:rPr lang="en"/>
              <a:t>Incorporated links into the wiki page to meet syllabus standard.</a:t>
            </a:r>
            <a:endParaRPr/>
          </a:p>
          <a:p>
            <a:pPr indent="-311150" lvl="0" marL="457200" rtl="0" algn="l">
              <a:spcBef>
                <a:spcPts val="0"/>
              </a:spcBef>
              <a:spcAft>
                <a:spcPts val="0"/>
              </a:spcAft>
              <a:buSzPts val="1300"/>
              <a:buChar char="-"/>
            </a:pPr>
            <a:r>
              <a:rPr lang="en"/>
              <a:t>Added download links for current sprint and previous ones</a:t>
            </a:r>
            <a:endParaRPr/>
          </a:p>
          <a:p>
            <a:pPr indent="-311150" lvl="0" marL="457200" rtl="0" algn="l">
              <a:spcBef>
                <a:spcPts val="0"/>
              </a:spcBef>
              <a:spcAft>
                <a:spcPts val="0"/>
              </a:spcAft>
              <a:buSzPts val="1300"/>
              <a:buChar char="-"/>
            </a:pPr>
            <a:r>
              <a:rPr lang="en"/>
              <a:t>Adjusted agenda slides to be accurate</a:t>
            </a:r>
            <a:endParaRPr/>
          </a:p>
          <a:p>
            <a:pPr indent="-298450" lvl="1" marL="914400" rtl="0" algn="l">
              <a:spcBef>
                <a:spcPts val="0"/>
              </a:spcBef>
              <a:spcAft>
                <a:spcPts val="0"/>
              </a:spcAft>
              <a:buSzPts val="1100"/>
              <a:buChar char="-"/>
            </a:pPr>
            <a:r>
              <a:rPr lang="en"/>
              <a:t>User stories</a:t>
            </a:r>
            <a:endParaRPr/>
          </a:p>
          <a:p>
            <a:pPr indent="-298450" lvl="1" marL="914400" rtl="0" algn="l">
              <a:spcBef>
                <a:spcPts val="0"/>
              </a:spcBef>
              <a:spcAft>
                <a:spcPts val="0"/>
              </a:spcAft>
              <a:buSzPts val="1100"/>
              <a:buChar char="-"/>
            </a:pPr>
            <a:r>
              <a:rPr lang="en"/>
              <a:t>Burndown chart</a:t>
            </a:r>
            <a:endParaRPr/>
          </a:p>
          <a:p>
            <a:pPr indent="-298450" lvl="1" marL="914400" rtl="0" algn="l">
              <a:spcBef>
                <a:spcPts val="0"/>
              </a:spcBef>
              <a:spcAft>
                <a:spcPts val="0"/>
              </a:spcAft>
              <a:buSzPts val="1100"/>
              <a:buChar char="-"/>
            </a:pPr>
            <a:r>
              <a:rPr lang="en"/>
              <a:t>Test cases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sp>
        <p:nvSpPr>
          <p:cNvPr id="166" name="Google Shape;166;p17"/>
          <p:cNvSpPr txBox="1"/>
          <p:nvPr/>
        </p:nvSpPr>
        <p:spPr>
          <a:xfrm>
            <a:off x="815275" y="1853850"/>
            <a:ext cx="7455900" cy="292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latin typeface="Calibri"/>
                <a:ea typeface="Calibri"/>
                <a:cs typeface="Calibri"/>
                <a:sym typeface="Calibri"/>
              </a:rPr>
              <a:t>Curated By You, For You</a:t>
            </a:r>
            <a:endParaRPr b="1" sz="12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Curated By You, For You is a web application that helps people discover music and artists based on location.</a:t>
            </a:r>
            <a:endParaRPr sz="1000">
              <a:latin typeface="Calibri"/>
              <a:ea typeface="Calibri"/>
              <a:cs typeface="Calibri"/>
              <a:sym typeface="Calibri"/>
            </a:endParaRPr>
          </a:p>
          <a:p>
            <a:pPr indent="-292100" lvl="0" marL="457200" rtl="0" algn="l">
              <a:lnSpc>
                <a:spcPct val="115000"/>
              </a:lnSpc>
              <a:spcBef>
                <a:spcPts val="1200"/>
              </a:spcBef>
              <a:spcAft>
                <a:spcPts val="0"/>
              </a:spcAft>
              <a:buSzPts val="1000"/>
              <a:buChar char="●"/>
            </a:pPr>
            <a:r>
              <a:rPr b="1" lang="en" sz="1000">
                <a:latin typeface="Calibri"/>
                <a:ea typeface="Calibri"/>
                <a:cs typeface="Calibri"/>
                <a:sym typeface="Calibri"/>
              </a:rPr>
              <a:t>For:</a:t>
            </a:r>
            <a:r>
              <a:rPr lang="en" sz="1000">
                <a:latin typeface="Calibri"/>
                <a:ea typeface="Calibri"/>
                <a:cs typeface="Calibri"/>
                <a:sym typeface="Calibri"/>
              </a:rPr>
              <a:t> musicians, fans, and music industry professionals</a:t>
            </a:r>
            <a:endParaRPr sz="1000">
              <a:latin typeface="Calibri"/>
              <a:ea typeface="Calibri"/>
              <a:cs typeface="Calibri"/>
              <a:sym typeface="Calibri"/>
            </a:endParaRPr>
          </a:p>
          <a:p>
            <a:pPr indent="-292100" lvl="0" marL="457200" rtl="0" algn="l">
              <a:lnSpc>
                <a:spcPct val="115000"/>
              </a:lnSpc>
              <a:spcBef>
                <a:spcPts val="0"/>
              </a:spcBef>
              <a:spcAft>
                <a:spcPts val="0"/>
              </a:spcAft>
              <a:buSzPts val="1000"/>
              <a:buChar char="●"/>
            </a:pPr>
            <a:r>
              <a:rPr b="1" lang="en" sz="1000">
                <a:latin typeface="Calibri"/>
                <a:ea typeface="Calibri"/>
                <a:cs typeface="Calibri"/>
                <a:sym typeface="Calibri"/>
              </a:rPr>
              <a:t>Who:</a:t>
            </a:r>
            <a:r>
              <a:rPr lang="en" sz="1000">
                <a:latin typeface="Calibri"/>
                <a:ea typeface="Calibri"/>
                <a:cs typeface="Calibri"/>
                <a:sym typeface="Calibri"/>
              </a:rPr>
              <a:t> want to be discovered, discover others, and stay connected with trends in local music scenes</a:t>
            </a:r>
            <a:endParaRPr sz="1000">
              <a:latin typeface="Calibri"/>
              <a:ea typeface="Calibri"/>
              <a:cs typeface="Calibri"/>
              <a:sym typeface="Calibri"/>
            </a:endParaRPr>
          </a:p>
          <a:p>
            <a:pPr indent="0" lvl="0" marL="0" rtl="0" algn="l">
              <a:lnSpc>
                <a:spcPct val="115000"/>
              </a:lnSpc>
              <a:spcBef>
                <a:spcPts val="1200"/>
              </a:spcBef>
              <a:spcAft>
                <a:spcPts val="0"/>
              </a:spcAft>
              <a:buNone/>
            </a:pPr>
            <a:r>
              <a:rPr b="1" lang="en" sz="1000">
                <a:latin typeface="Calibri"/>
                <a:ea typeface="Calibri"/>
                <a:cs typeface="Calibri"/>
                <a:sym typeface="Calibri"/>
              </a:rPr>
              <a:t>What It Does</a:t>
            </a:r>
            <a:br>
              <a:rPr b="1" lang="en" sz="1000">
                <a:latin typeface="Calibri"/>
                <a:ea typeface="Calibri"/>
                <a:cs typeface="Calibri"/>
                <a:sym typeface="Calibri"/>
              </a:rPr>
            </a:br>
            <a:r>
              <a:rPr lang="en" sz="1000">
                <a:latin typeface="Calibri"/>
                <a:ea typeface="Calibri"/>
                <a:cs typeface="Calibri"/>
                <a:sym typeface="Calibri"/>
              </a:rPr>
              <a:t>Curated By You, For You searches for information about local artists and organizes it by genre and location, so users can make meaningful local discoveries.</a:t>
            </a:r>
            <a:endParaRPr sz="1000">
              <a:latin typeface="Calibri"/>
              <a:ea typeface="Calibri"/>
              <a:cs typeface="Calibri"/>
              <a:sym typeface="Calibri"/>
            </a:endParaRPr>
          </a:p>
          <a:p>
            <a:pPr indent="0" lvl="0" marL="0" rtl="0" algn="l">
              <a:lnSpc>
                <a:spcPct val="115000"/>
              </a:lnSpc>
              <a:spcBef>
                <a:spcPts val="1200"/>
              </a:spcBef>
              <a:spcAft>
                <a:spcPts val="0"/>
              </a:spcAft>
              <a:buNone/>
            </a:pPr>
            <a:r>
              <a:rPr b="1" lang="en" sz="1000">
                <a:latin typeface="Calibri"/>
                <a:ea typeface="Calibri"/>
                <a:cs typeface="Calibri"/>
                <a:sym typeface="Calibri"/>
              </a:rPr>
              <a:t>Benefit Outcomes</a:t>
            </a:r>
            <a:br>
              <a:rPr b="1" lang="en" sz="1000">
                <a:latin typeface="Calibri"/>
                <a:ea typeface="Calibri"/>
                <a:cs typeface="Calibri"/>
                <a:sym typeface="Calibri"/>
              </a:rPr>
            </a:br>
            <a:r>
              <a:rPr lang="en" sz="1000">
                <a:latin typeface="Calibri"/>
                <a:ea typeface="Calibri"/>
                <a:cs typeface="Calibri"/>
                <a:sym typeface="Calibri"/>
              </a:rPr>
              <a:t>By using this app, people will become more knowledgeable about local music scenes, discover new bands they enjoy, and help smaller musicians grow larger fanbases.</a:t>
            </a:r>
            <a:endParaRPr sz="1000">
              <a:latin typeface="Calibri"/>
              <a:ea typeface="Calibri"/>
              <a:cs typeface="Calibri"/>
              <a:sym typeface="Calibri"/>
            </a:endParaRPr>
          </a:p>
          <a:p>
            <a:pPr indent="0" lvl="0" marL="0" rtl="0" algn="l">
              <a:spcBef>
                <a:spcPts val="1200"/>
              </a:spcBef>
              <a:spcAft>
                <a:spcPts val="0"/>
              </a:spcAft>
              <a:buNone/>
            </a:pPr>
            <a:r>
              <a:t/>
            </a:r>
            <a:endParaRPr sz="11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sp>
        <p:nvSpPr>
          <p:cNvPr id="172" name="Google Shape;172;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Agreed to meet twice a week Tuesday @ 6:00PM EST</a:t>
            </a:r>
            <a:endParaRPr/>
          </a:p>
          <a:p>
            <a:pPr indent="-311150" lvl="0" marL="457200" rtl="0" algn="l">
              <a:spcBef>
                <a:spcPts val="0"/>
              </a:spcBef>
              <a:spcAft>
                <a:spcPts val="0"/>
              </a:spcAft>
              <a:buSzPts val="1300"/>
              <a:buChar char="-"/>
            </a:pPr>
            <a:r>
              <a:rPr lang="en"/>
              <a:t>Pairing is </a:t>
            </a:r>
            <a:r>
              <a:rPr lang="en"/>
              <a:t>necessary</a:t>
            </a:r>
            <a:r>
              <a:rPr lang="en"/>
              <a:t> to work on a story</a:t>
            </a:r>
            <a:endParaRPr/>
          </a:p>
          <a:p>
            <a:pPr indent="-311150" lvl="0" marL="457200" rtl="0" algn="l">
              <a:spcBef>
                <a:spcPts val="0"/>
              </a:spcBef>
              <a:spcAft>
                <a:spcPts val="0"/>
              </a:spcAft>
              <a:buSzPts val="1300"/>
              <a:buChar char="-"/>
            </a:pPr>
            <a:r>
              <a:rPr lang="en"/>
              <a:t>If one person in pair is </a:t>
            </a:r>
            <a:r>
              <a:rPr lang="en"/>
              <a:t>unavailable the other person in the pair is expected to pick up the work</a:t>
            </a:r>
            <a:endParaRPr/>
          </a:p>
          <a:p>
            <a:pPr indent="-311150" lvl="0" marL="457200" rtl="0" algn="l">
              <a:spcBef>
                <a:spcPts val="0"/>
              </a:spcBef>
              <a:spcAft>
                <a:spcPts val="0"/>
              </a:spcAft>
              <a:buSzPts val="1300"/>
              <a:buChar char="-"/>
            </a:pPr>
            <a:r>
              <a:rPr lang="en"/>
              <a:t>Pairs switch for either each story or each sprint depending on need for expertise if necessary</a:t>
            </a:r>
            <a:endParaRPr/>
          </a:p>
          <a:p>
            <a:pPr indent="-311150" lvl="0" marL="457200" rtl="0" algn="l">
              <a:spcBef>
                <a:spcPts val="0"/>
              </a:spcBef>
              <a:spcAft>
                <a:spcPts val="0"/>
              </a:spcAft>
              <a:buSzPts val="1300"/>
              <a:buChar char="-"/>
            </a:pPr>
            <a:r>
              <a:rPr lang="en"/>
              <a:t>Stories will be groomed and pointed before opening a sprint</a:t>
            </a:r>
            <a:endParaRPr/>
          </a:p>
          <a:p>
            <a:pPr indent="-311150" lvl="0" marL="457200" rtl="0" algn="l">
              <a:spcBef>
                <a:spcPts val="0"/>
              </a:spcBef>
              <a:spcAft>
                <a:spcPts val="0"/>
              </a:spcAft>
              <a:buSzPts val="1300"/>
              <a:buChar char="-"/>
            </a:pPr>
            <a:r>
              <a:rPr lang="en"/>
              <a:t>Stories need a kickoff ceremony before work is started on them consisting of 1 or 2 other members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a:t>
            </a:r>
            <a:r>
              <a:rPr lang="en"/>
              <a:t> User : DJ Two Tone </a:t>
            </a:r>
            <a:endParaRPr/>
          </a:p>
        </p:txBody>
      </p:sp>
      <p:sp>
        <p:nvSpPr>
          <p:cNvPr id="178" name="Google Shape;178;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62500" lnSpcReduction="10000"/>
          </a:bodyPr>
          <a:lstStyle/>
          <a:p>
            <a:pPr indent="-284162" lvl="0" marL="457200" rtl="0" algn="l">
              <a:spcBef>
                <a:spcPts val="0"/>
              </a:spcBef>
              <a:spcAft>
                <a:spcPts val="0"/>
              </a:spcAft>
              <a:buSzPct val="87500"/>
              <a:buChar char="●"/>
            </a:pPr>
            <a:r>
              <a:rPr lang="en" sz="1600">
                <a:solidFill>
                  <a:srgbClr val="000000"/>
                </a:solidFill>
              </a:rPr>
              <a:t>Age, 23 </a:t>
            </a:r>
            <a:br>
              <a:rPr lang="en" sz="1600">
                <a:solidFill>
                  <a:srgbClr val="000000"/>
                </a:solidFill>
              </a:rPr>
            </a:br>
            <a:r>
              <a:rPr lang="en" sz="1600">
                <a:solidFill>
                  <a:srgbClr val="000000"/>
                </a:solidFill>
              </a:rPr>
              <a:t>Location : New York </a:t>
            </a:r>
            <a:br>
              <a:rPr lang="en" sz="1600">
                <a:solidFill>
                  <a:srgbClr val="000000"/>
                </a:solidFill>
              </a:rPr>
            </a:br>
            <a:r>
              <a:rPr lang="en" sz="1600">
                <a:solidFill>
                  <a:srgbClr val="000000"/>
                </a:solidFill>
              </a:rPr>
              <a:t>Occupation: DJ</a:t>
            </a:r>
            <a:br>
              <a:rPr lang="en" sz="1400"/>
            </a:br>
            <a:endParaRPr sz="1400"/>
          </a:p>
          <a:p>
            <a:pPr indent="-284162" lvl="0" marL="457200" rtl="0" algn="l">
              <a:spcBef>
                <a:spcPts val="0"/>
              </a:spcBef>
              <a:spcAft>
                <a:spcPts val="0"/>
              </a:spcAft>
              <a:buSzPct val="87500"/>
              <a:buChar char="●"/>
            </a:pPr>
            <a:r>
              <a:rPr lang="en" sz="1600">
                <a:solidFill>
                  <a:srgbClr val="000000"/>
                </a:solidFill>
              </a:rPr>
              <a:t>DJ Two Tone is a local DJ who performs at clubs and parties. While he often mixes popular, well-known tracks into his sets, he’s now looking to incorporate more local cultural music genres to create unique experiences that celebrate the community and connect audiences with the sounds of their own scene.</a:t>
            </a:r>
            <a:br>
              <a:rPr lang="en" sz="1600">
                <a:solidFill>
                  <a:srgbClr val="000000"/>
                </a:solidFill>
              </a:rPr>
            </a:br>
            <a:endParaRPr sz="1400"/>
          </a:p>
          <a:p>
            <a:pPr indent="-292100" lvl="0" marL="457200" rtl="0" algn="l">
              <a:spcBef>
                <a:spcPts val="0"/>
              </a:spcBef>
              <a:spcAft>
                <a:spcPts val="0"/>
              </a:spcAft>
              <a:buSzPct val="100000"/>
              <a:buChar char="●"/>
            </a:pPr>
            <a:r>
              <a:rPr b="1" lang="en" sz="1600">
                <a:solidFill>
                  <a:srgbClr val="000000"/>
                </a:solidFill>
              </a:rPr>
              <a:t>Issue:</a:t>
            </a:r>
            <a:r>
              <a:rPr lang="en" sz="1600">
                <a:solidFill>
                  <a:srgbClr val="000000"/>
                </a:solidFill>
              </a:rPr>
              <a:t> Difficulty accessing and integrating unfamiliar cultural music genres—such as Jakarta folk—into performance sets, requiring extensive independent research through scattered sources like record stores, forums, and music databases.</a:t>
            </a:r>
            <a:br>
              <a:rPr lang="en" sz="1600">
                <a:solidFill>
                  <a:srgbClr val="000000"/>
                </a:solidFill>
              </a:rPr>
            </a:br>
            <a:endParaRPr sz="1600">
              <a:solidFill>
                <a:srgbClr val="000000"/>
              </a:solidFill>
            </a:endParaRPr>
          </a:p>
          <a:p>
            <a:pPr indent="-292100" lvl="0" marL="457200" rtl="0" algn="l">
              <a:spcBef>
                <a:spcPts val="0"/>
              </a:spcBef>
              <a:spcAft>
                <a:spcPts val="0"/>
              </a:spcAft>
              <a:buSzPct val="100000"/>
              <a:buChar char="●"/>
            </a:pPr>
            <a:r>
              <a:rPr b="1" lang="en" sz="1600">
                <a:solidFill>
                  <a:srgbClr val="000000"/>
                </a:solidFill>
              </a:rPr>
              <a:t>Solution:</a:t>
            </a:r>
            <a:r>
              <a:rPr lang="en" sz="1600">
                <a:solidFill>
                  <a:srgbClr val="000000"/>
                </a:solidFill>
              </a:rPr>
              <a:t> The platform enables DJs and creators to easily discover and explore local and niche genres by searching specific locations and styles (e.g., Jakarta + Folk Music), instantly connecting them with relevant artists, bands, and tracks to blend seamlessly with their own sets.</a:t>
            </a:r>
            <a:endParaRPr b="1" sz="1400">
              <a:solidFill>
                <a:srgbClr val="000000"/>
              </a:solidFill>
            </a:endParaRPr>
          </a:p>
        </p:txBody>
      </p:sp>
      <p:pic>
        <p:nvPicPr>
          <p:cNvPr id="179" name="Google Shape;179;p19"/>
          <p:cNvPicPr preferRelativeResize="0"/>
          <p:nvPr/>
        </p:nvPicPr>
        <p:blipFill>
          <a:blip r:embed="rId3">
            <a:alphaModFix/>
          </a:blip>
          <a:stretch>
            <a:fillRect/>
          </a:stretch>
        </p:blipFill>
        <p:spPr>
          <a:xfrm>
            <a:off x="5746725" y="799238"/>
            <a:ext cx="2361026" cy="157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User 2 : Tobi</a:t>
            </a:r>
            <a:endParaRPr/>
          </a:p>
        </p:txBody>
      </p:sp>
      <p:sp>
        <p:nvSpPr>
          <p:cNvPr id="185" name="Google Shape;185;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sz="1400">
                <a:solidFill>
                  <a:srgbClr val="000000"/>
                </a:solidFill>
              </a:rPr>
              <a:t>Age, 29 </a:t>
            </a:r>
            <a:br>
              <a:rPr lang="en" sz="1400">
                <a:solidFill>
                  <a:srgbClr val="000000"/>
                </a:solidFill>
              </a:rPr>
            </a:br>
            <a:r>
              <a:rPr lang="en" sz="1400">
                <a:solidFill>
                  <a:srgbClr val="000000"/>
                </a:solidFill>
              </a:rPr>
              <a:t>Location : West Nyack, NY</a:t>
            </a:r>
            <a:br>
              <a:rPr lang="en" sz="1400">
                <a:solidFill>
                  <a:srgbClr val="000000"/>
                </a:solidFill>
              </a:rPr>
            </a:br>
            <a:r>
              <a:rPr lang="en" sz="1400">
                <a:solidFill>
                  <a:srgbClr val="000000"/>
                </a:solidFill>
              </a:rPr>
              <a:t>Occupation: Musician</a:t>
            </a:r>
            <a:br>
              <a:rPr lang="en" sz="1400">
                <a:solidFill>
                  <a:srgbClr val="000000"/>
                </a:solidFill>
              </a:rPr>
            </a:br>
            <a:endParaRPr sz="1400">
              <a:solidFill>
                <a:srgbClr val="000000"/>
              </a:solidFill>
            </a:endParaRPr>
          </a:p>
          <a:p>
            <a:pPr indent="-310832" lvl="0" marL="457200" rtl="0" algn="l">
              <a:spcBef>
                <a:spcPts val="0"/>
              </a:spcBef>
              <a:spcAft>
                <a:spcPts val="0"/>
              </a:spcAft>
              <a:buSzPct val="100000"/>
              <a:buChar char="●"/>
            </a:pPr>
            <a:r>
              <a:rPr lang="en" sz="1400">
                <a:solidFill>
                  <a:srgbClr val="000000"/>
                </a:solidFill>
              </a:rPr>
              <a:t>Tobi is a musician</a:t>
            </a:r>
            <a:r>
              <a:rPr lang="en" sz="1400">
                <a:solidFill>
                  <a:srgbClr val="000000"/>
                </a:solidFill>
              </a:rPr>
              <a:t> looking for his big break into the music industry</a:t>
            </a:r>
            <a:r>
              <a:rPr lang="en" sz="1400">
                <a:solidFill>
                  <a:srgbClr val="000000"/>
                </a:solidFill>
              </a:rPr>
              <a:t>. He plans on starting in the local scene to build his experience and connections in the industry.</a:t>
            </a:r>
            <a:br>
              <a:rPr lang="en" sz="1400"/>
            </a:br>
            <a:endParaRPr sz="1400"/>
          </a:p>
          <a:p>
            <a:pPr indent="-310832" lvl="0" marL="457200" rtl="0" algn="l">
              <a:spcBef>
                <a:spcPts val="0"/>
              </a:spcBef>
              <a:spcAft>
                <a:spcPts val="0"/>
              </a:spcAft>
              <a:buSzPct val="100000"/>
              <a:buChar char="●"/>
            </a:pPr>
            <a:r>
              <a:rPr b="1" lang="en" sz="1400">
                <a:solidFill>
                  <a:srgbClr val="000000"/>
                </a:solidFill>
              </a:rPr>
              <a:t>Issue:</a:t>
            </a:r>
            <a:r>
              <a:rPr lang="en" sz="1400">
                <a:solidFill>
                  <a:srgbClr val="000000"/>
                </a:solidFill>
              </a:rPr>
              <a:t> Music creators face barriers in networking, collaboration, and expanding their creative expertise, limiting growth and visibility.</a:t>
            </a:r>
            <a:br>
              <a:rPr lang="en" sz="1400">
                <a:solidFill>
                  <a:srgbClr val="000000"/>
                </a:solidFill>
              </a:rPr>
            </a:br>
            <a:endParaRPr sz="1400">
              <a:solidFill>
                <a:srgbClr val="000000"/>
              </a:solidFill>
            </a:endParaRPr>
          </a:p>
          <a:p>
            <a:pPr indent="-310832" lvl="0" marL="457200" rtl="0" algn="l">
              <a:spcBef>
                <a:spcPts val="0"/>
              </a:spcBef>
              <a:spcAft>
                <a:spcPts val="0"/>
              </a:spcAft>
              <a:buSzPct val="100000"/>
              <a:buChar char="●"/>
            </a:pPr>
            <a:r>
              <a:rPr b="1" lang="en" sz="1400">
                <a:solidFill>
                  <a:srgbClr val="000000"/>
                </a:solidFill>
              </a:rPr>
              <a:t>Solution:</a:t>
            </a:r>
            <a:r>
              <a:rPr lang="en" sz="1400">
                <a:solidFill>
                  <a:srgbClr val="000000"/>
                </a:solidFill>
              </a:rPr>
              <a:t> Our platform empowers creators by fostering meaningful connections, driving community-driven promotion, and offering tools and resources to continuously expand their skill set.</a:t>
            </a:r>
            <a:endParaRPr sz="1400"/>
          </a:p>
        </p:txBody>
      </p:sp>
      <p:pic>
        <p:nvPicPr>
          <p:cNvPr id="186" name="Google Shape;186;p20"/>
          <p:cNvPicPr preferRelativeResize="0"/>
          <p:nvPr/>
        </p:nvPicPr>
        <p:blipFill>
          <a:blip r:embed="rId3">
            <a:alphaModFix/>
          </a:blip>
          <a:stretch>
            <a:fillRect/>
          </a:stretch>
        </p:blipFill>
        <p:spPr>
          <a:xfrm>
            <a:off x="5619800" y="552975"/>
            <a:ext cx="2424474" cy="208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User 3: Glenn</a:t>
            </a:r>
            <a:endParaRPr/>
          </a:p>
        </p:txBody>
      </p:sp>
      <p:sp>
        <p:nvSpPr>
          <p:cNvPr id="192" name="Google Shape;192;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SzPct val="100000"/>
              <a:buChar char="●"/>
            </a:pPr>
            <a:r>
              <a:rPr lang="en" sz="4800">
                <a:solidFill>
                  <a:srgbClr val="000000"/>
                </a:solidFill>
              </a:rPr>
              <a:t>Age, 58 </a:t>
            </a:r>
            <a:br>
              <a:rPr lang="en" sz="4800">
                <a:solidFill>
                  <a:srgbClr val="000000"/>
                </a:solidFill>
              </a:rPr>
            </a:br>
            <a:r>
              <a:rPr lang="en" sz="4800">
                <a:solidFill>
                  <a:srgbClr val="000000"/>
                </a:solidFill>
              </a:rPr>
              <a:t>Location : Chattanooga, TN</a:t>
            </a:r>
            <a:br>
              <a:rPr lang="en" sz="4800">
                <a:solidFill>
                  <a:srgbClr val="000000"/>
                </a:solidFill>
              </a:rPr>
            </a:br>
            <a:r>
              <a:rPr lang="en" sz="4800">
                <a:solidFill>
                  <a:srgbClr val="000000"/>
                </a:solidFill>
              </a:rPr>
              <a:t>Occupation: Store Manager</a:t>
            </a:r>
            <a:br>
              <a:rPr lang="en" sz="4800">
                <a:solidFill>
                  <a:srgbClr val="000000"/>
                </a:solidFill>
              </a:rPr>
            </a:br>
            <a:endParaRPr sz="4800">
              <a:solidFill>
                <a:srgbClr val="000000"/>
              </a:solidFill>
            </a:endParaRPr>
          </a:p>
          <a:p>
            <a:pPr indent="-304800" lvl="0" marL="457200" rtl="0" algn="l">
              <a:spcBef>
                <a:spcPts val="0"/>
              </a:spcBef>
              <a:spcAft>
                <a:spcPts val="0"/>
              </a:spcAft>
              <a:buSzPct val="100000"/>
              <a:buChar char="●"/>
            </a:pPr>
            <a:r>
              <a:rPr lang="en" sz="4800">
                <a:solidFill>
                  <a:srgbClr val="000000"/>
                </a:solidFill>
              </a:rPr>
              <a:t>Glenn is a store manager that often listens to music in his spare time. He uses apps like Spotify and Apple Music to listen to his preferred music and popular music of today. He wants to immerse himself in new music by discovering new artists locally.</a:t>
            </a:r>
            <a:br>
              <a:rPr lang="en" sz="4800"/>
            </a:br>
            <a:endParaRPr sz="4800"/>
          </a:p>
          <a:p>
            <a:pPr indent="-304800" lvl="0" marL="457200" rtl="0" algn="l">
              <a:spcBef>
                <a:spcPts val="0"/>
              </a:spcBef>
              <a:spcAft>
                <a:spcPts val="0"/>
              </a:spcAft>
              <a:buSzPct val="100000"/>
              <a:buChar char="●"/>
            </a:pPr>
            <a:r>
              <a:rPr b="1" lang="en" sz="4800">
                <a:solidFill>
                  <a:srgbClr val="000000"/>
                </a:solidFill>
              </a:rPr>
              <a:t>Issue: </a:t>
            </a:r>
            <a:r>
              <a:rPr lang="en" sz="4800">
                <a:solidFill>
                  <a:srgbClr val="000000"/>
                </a:solidFill>
              </a:rPr>
              <a:t>As a music fan, it can be hard to discover new local performers beyond the big-name acts. Relying on word of mouth or chance encounters often means missing out on fresh talent, especially younger or emerging artists who aren’t promoted widely.</a:t>
            </a:r>
            <a:br>
              <a:rPr b="1" lang="en" sz="4800">
                <a:solidFill>
                  <a:srgbClr val="000000"/>
                </a:solidFill>
              </a:rPr>
            </a:br>
            <a:endParaRPr b="1" sz="4800">
              <a:solidFill>
                <a:srgbClr val="000000"/>
              </a:solidFill>
            </a:endParaRPr>
          </a:p>
          <a:p>
            <a:pPr indent="-304800" lvl="0" marL="457200" rtl="0" algn="l">
              <a:spcBef>
                <a:spcPts val="0"/>
              </a:spcBef>
              <a:spcAft>
                <a:spcPts val="0"/>
              </a:spcAft>
              <a:buSzPct val="100000"/>
              <a:buChar char="●"/>
            </a:pPr>
            <a:r>
              <a:rPr b="1" lang="en" sz="4800">
                <a:solidFill>
                  <a:srgbClr val="000000"/>
                </a:solidFill>
              </a:rPr>
              <a:t>Solution:</a:t>
            </a:r>
            <a:r>
              <a:rPr lang="en" sz="4800">
                <a:solidFill>
                  <a:srgbClr val="000000"/>
                </a:solidFill>
              </a:rPr>
              <a:t> The platform makes it easy for fans to discover new and local artists tailored to their tastes. By combining personal preferences with location-based recommendations, fans can explore performers they might not otherwise find—helping them connect with fresh music while supporting their local scene.</a:t>
            </a:r>
            <a:endParaRPr sz="4800">
              <a:solidFill>
                <a:srgbClr val="000000"/>
              </a:solidFill>
            </a:endParaRPr>
          </a:p>
          <a:p>
            <a:pPr indent="0" lvl="0" marL="457200" rtl="0" algn="l">
              <a:spcBef>
                <a:spcPts val="1200"/>
              </a:spcBef>
              <a:spcAft>
                <a:spcPts val="0"/>
              </a:spcAft>
              <a:buNone/>
            </a:pPr>
            <a:r>
              <a:t/>
            </a:r>
            <a:endParaRPr b="1" sz="1400">
              <a:solidFill>
                <a:srgbClr val="000000"/>
              </a:solidFill>
            </a:endParaRPr>
          </a:p>
          <a:p>
            <a:pPr indent="0" lvl="0" marL="0" rtl="0" algn="l">
              <a:spcBef>
                <a:spcPts val="1200"/>
              </a:spcBef>
              <a:spcAft>
                <a:spcPts val="1200"/>
              </a:spcAft>
              <a:buNone/>
            </a:pPr>
            <a:r>
              <a:t/>
            </a:r>
            <a:endParaRPr/>
          </a:p>
        </p:txBody>
      </p:sp>
      <p:pic>
        <p:nvPicPr>
          <p:cNvPr id="193" name="Google Shape;193;p21"/>
          <p:cNvPicPr preferRelativeResize="0"/>
          <p:nvPr/>
        </p:nvPicPr>
        <p:blipFill>
          <a:blip r:embed="rId3">
            <a:alphaModFix/>
          </a:blip>
          <a:stretch>
            <a:fillRect/>
          </a:stretch>
        </p:blipFill>
        <p:spPr>
          <a:xfrm>
            <a:off x="5742950" y="804838"/>
            <a:ext cx="2343075" cy="1562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